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26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FDCF4-ACA1-7349-8033-26D09E3AE36B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D0DC5-A70F-5641-9C21-E2DC1E66894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1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7B9841-76F8-495F-94A5-D145048EA8DC}" type="slidenum">
              <a:rPr lang="fr-FR"/>
              <a:pPr/>
              <a:t>1</a:t>
            </a:fld>
            <a:endParaRPr lang="fr-FR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9984DCB-AF31-4A2F-983F-BC809EFB3D2A}" type="slidenum">
              <a:rPr lang="fr-FR"/>
              <a:pPr/>
              <a:t>2</a:t>
            </a:fld>
            <a:endParaRPr lang="fr-FR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867968-5F1D-47B4-B649-6C43CC0FE3E8}" type="slidenum">
              <a:rPr lang="fr-FR"/>
              <a:pPr/>
              <a:t>3</a:t>
            </a:fld>
            <a:endParaRPr lang="fr-FR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02F7014-C5A6-4E86-91D7-3643F0F9392C}" type="slidenum">
              <a:rPr lang="fr-FR"/>
              <a:pPr/>
              <a:t>4</a:t>
            </a:fld>
            <a:endParaRPr lang="fr-FR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F9734ED-5BF8-4E85-B4E3-DDF54B011782}" type="slidenum">
              <a:rPr lang="fr-FR"/>
              <a:pPr/>
              <a:t>5</a:t>
            </a:fld>
            <a:endParaRPr lang="fr-FR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E0AB46-5051-4FB7-A8B8-69AEDCA718BB}" type="slidenum">
              <a:rPr lang="fr-FR"/>
              <a:pPr/>
              <a:t>6</a:t>
            </a:fld>
            <a:endParaRPr lang="fr-FR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ECBEE6-A9CF-4453-8254-4886613D9BE6}" type="slidenum">
              <a:rPr lang="fr-FR"/>
              <a:pPr/>
              <a:t>7</a:t>
            </a:fld>
            <a:endParaRPr lang="fr-FR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0F6A0FB-3522-47BB-8FF9-219A4BBD2091}" type="slidenum">
              <a:rPr lang="fr-FR"/>
              <a:pPr/>
              <a:t>8</a:t>
            </a:fld>
            <a:endParaRPr lang="fr-FR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A137B10-62F1-443F-905E-296FC72E8FE9}" type="slidenum">
              <a:rPr lang="fr-FR"/>
              <a:pPr/>
              <a:t>9</a:t>
            </a:fld>
            <a:endParaRPr lang="fr-FR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72A2-464C-414D-A4E3-210D6C44067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2716-69FB-A14A-BCCF-C97589C669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7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72A2-464C-414D-A4E3-210D6C44067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2716-69FB-A14A-BCCF-C97589C669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3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72A2-464C-414D-A4E3-210D6C44067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2716-69FB-A14A-BCCF-C97589C669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8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72A2-464C-414D-A4E3-210D6C44067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2716-69FB-A14A-BCCF-C97589C669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6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72A2-464C-414D-A4E3-210D6C44067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2716-69FB-A14A-BCCF-C97589C669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98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72A2-464C-414D-A4E3-210D6C44067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2716-69FB-A14A-BCCF-C97589C669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72A2-464C-414D-A4E3-210D6C44067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2716-69FB-A14A-BCCF-C97589C669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4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72A2-464C-414D-A4E3-210D6C44067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2716-69FB-A14A-BCCF-C97589C669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27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72A2-464C-414D-A4E3-210D6C44067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2716-69FB-A14A-BCCF-C97589C669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7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72A2-464C-414D-A4E3-210D6C44067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2716-69FB-A14A-BCCF-C97589C669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72A2-464C-414D-A4E3-210D6C44067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2716-69FB-A14A-BCCF-C97589C669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87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072A2-464C-414D-A4E3-210D6C44067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C2716-69FB-A14A-BCCF-C97589C669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2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-108519" y="1392626"/>
            <a:ext cx="9216520" cy="48446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53162" rIns="81639" bIns="40820"/>
          <a:lstStyle/>
          <a:p>
            <a:pPr algn="ctr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  <a:tab pos="8558047" algn="l"/>
                <a:tab pos="8965572" algn="l"/>
              </a:tabLst>
            </a:pPr>
            <a:endParaRPr lang="fr-FR" sz="3300" b="1" dirty="0" smtClean="0">
              <a:solidFill>
                <a:srgbClr val="DC2300"/>
              </a:solidFill>
              <a:latin typeface="Trebuchet MS" pitchFamily="32" charset="0"/>
            </a:endParaRPr>
          </a:p>
          <a:p>
            <a:pPr algn="ctr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  <a:tab pos="8558047" algn="l"/>
                <a:tab pos="8965572" algn="l"/>
              </a:tabLst>
            </a:pPr>
            <a:r>
              <a:rPr lang="fr-FR" sz="3300" b="1" dirty="0" smtClean="0">
                <a:solidFill>
                  <a:schemeClr val="accent1"/>
                </a:solidFill>
                <a:latin typeface="Trebuchet MS" pitchFamily="32" charset="0"/>
              </a:rPr>
              <a:t>Option </a:t>
            </a:r>
            <a:r>
              <a:rPr lang="fr-FR" sz="3300" b="1" dirty="0">
                <a:solidFill>
                  <a:schemeClr val="accent1"/>
                </a:solidFill>
                <a:latin typeface="Trebuchet MS" pitchFamily="32" charset="0"/>
              </a:rPr>
              <a:t>Internationale du </a:t>
            </a:r>
            <a:r>
              <a:rPr lang="fr-FR" sz="3300" b="1" dirty="0" smtClean="0">
                <a:solidFill>
                  <a:schemeClr val="accent1"/>
                </a:solidFill>
                <a:latin typeface="Trebuchet MS" pitchFamily="32" charset="0"/>
              </a:rPr>
              <a:t>Baccalauréat</a:t>
            </a:r>
          </a:p>
          <a:p>
            <a:pPr algn="ctr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  <a:tab pos="8558047" algn="l"/>
                <a:tab pos="8965572" algn="l"/>
              </a:tabLst>
            </a:pPr>
            <a:r>
              <a:rPr lang="fr-FR" sz="3300" b="1" dirty="0" smtClean="0">
                <a:solidFill>
                  <a:schemeClr val="accent1"/>
                </a:solidFill>
                <a:latin typeface="Trebuchet MS" pitchFamily="32" charset="0"/>
              </a:rPr>
              <a:t>- Section Britannique</a:t>
            </a:r>
            <a:endParaRPr lang="fr-FR" sz="3300" b="1" dirty="0">
              <a:solidFill>
                <a:schemeClr val="accent1"/>
              </a:solidFill>
              <a:latin typeface="Trebuchet MS" pitchFamily="32" charset="0"/>
            </a:endParaRPr>
          </a:p>
          <a:p>
            <a:pPr algn="ctr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  <a:tab pos="8558047" algn="l"/>
                <a:tab pos="8965572" algn="l"/>
              </a:tabLst>
            </a:pPr>
            <a:endParaRPr lang="fr-FR" sz="3300" b="1" dirty="0" smtClean="0">
              <a:solidFill>
                <a:schemeClr val="accent1"/>
              </a:solidFill>
              <a:latin typeface="Trebuchet MS" pitchFamily="32" charset="0"/>
            </a:endParaRPr>
          </a:p>
          <a:p>
            <a:pPr algn="ctr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  <a:tab pos="8558047" algn="l"/>
                <a:tab pos="8965572" algn="l"/>
              </a:tabLst>
            </a:pPr>
            <a:r>
              <a:rPr lang="fr-FR" sz="3300" b="1" dirty="0" smtClean="0">
                <a:solidFill>
                  <a:schemeClr val="accent1"/>
                </a:solidFill>
                <a:latin typeface="Trebuchet MS" pitchFamily="32" charset="0"/>
              </a:rPr>
              <a:t>Epreuves</a:t>
            </a:r>
          </a:p>
          <a:p>
            <a:pPr algn="ctr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  <a:tab pos="8558047" algn="l"/>
                <a:tab pos="8965572" algn="l"/>
              </a:tabLst>
            </a:pPr>
            <a:r>
              <a:rPr lang="fr-FR" sz="3300" b="1" dirty="0" smtClean="0">
                <a:solidFill>
                  <a:schemeClr val="accent1"/>
                </a:solidFill>
                <a:latin typeface="Trebuchet MS" pitchFamily="32" charset="0"/>
              </a:rPr>
              <a:t> </a:t>
            </a:r>
          </a:p>
          <a:p>
            <a:pPr algn="ctr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  <a:tab pos="8558047" algn="l"/>
                <a:tab pos="8965572" algn="l"/>
              </a:tabLst>
            </a:pPr>
            <a:r>
              <a:rPr lang="fr-FR" sz="3300" b="1" u="sng" dirty="0" smtClean="0">
                <a:solidFill>
                  <a:schemeClr val="accent1"/>
                </a:solidFill>
                <a:latin typeface="Trebuchet MS" pitchFamily="32" charset="0"/>
              </a:rPr>
              <a:t>d'Histoire</a:t>
            </a:r>
            <a:r>
              <a:rPr lang="fr-FR" sz="3300" b="1" u="sng" dirty="0">
                <a:solidFill>
                  <a:schemeClr val="accent1"/>
                </a:solidFill>
                <a:latin typeface="Trebuchet MS" pitchFamily="32" charset="0"/>
              </a:rPr>
              <a:t>-</a:t>
            </a:r>
            <a:r>
              <a:rPr lang="fr-FR" sz="3300" b="1" u="sng" dirty="0" smtClean="0">
                <a:solidFill>
                  <a:schemeClr val="accent1"/>
                </a:solidFill>
                <a:latin typeface="Trebuchet MS" pitchFamily="32" charset="0"/>
              </a:rPr>
              <a:t>Géographie</a:t>
            </a:r>
          </a:p>
          <a:p>
            <a:pPr algn="ctr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  <a:tab pos="8558047" algn="l"/>
                <a:tab pos="8965572" algn="l"/>
              </a:tabLst>
            </a:pPr>
            <a:r>
              <a:rPr lang="fr-FR" sz="3300" b="1" u="sng" dirty="0" smtClean="0">
                <a:solidFill>
                  <a:schemeClr val="accent1"/>
                </a:solidFill>
                <a:latin typeface="Trebuchet MS" pitchFamily="32" charset="0"/>
              </a:rPr>
              <a:t> </a:t>
            </a:r>
            <a:endParaRPr lang="fr-FR" sz="3300" b="1" dirty="0">
              <a:solidFill>
                <a:schemeClr val="accent1"/>
              </a:solidFill>
              <a:latin typeface="Trebuchet MS" pitchFamily="32" charset="0"/>
            </a:endParaRPr>
          </a:p>
          <a:p>
            <a:pPr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  <a:tab pos="8558047" algn="l"/>
                <a:tab pos="8965572" algn="l"/>
              </a:tabLst>
            </a:pPr>
            <a:endParaRPr lang="fr-FR" sz="3300" b="1" dirty="0">
              <a:solidFill>
                <a:schemeClr val="accent1"/>
              </a:solidFill>
              <a:latin typeface="Trebuchet MS" pitchFamily="32" charset="0"/>
            </a:endParaRPr>
          </a:p>
          <a:p>
            <a:pPr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  <a:tab pos="8558047" algn="l"/>
                <a:tab pos="8965572" algn="l"/>
              </a:tabLst>
            </a:pPr>
            <a:endParaRPr lang="fr-FR" sz="3300" b="1" dirty="0">
              <a:solidFill>
                <a:schemeClr val="accent1"/>
              </a:solidFill>
              <a:latin typeface="Trebuchet MS" pitchFamily="32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8" y="139295"/>
            <a:ext cx="796599" cy="87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674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67744" y="260668"/>
            <a:ext cx="6334560" cy="20162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50420" rIns="81639" bIns="40820"/>
          <a:lstStyle/>
          <a:p>
            <a:pPr algn="ctr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</a:tabLst>
            </a:pPr>
            <a:r>
              <a:rPr lang="fr-FR" sz="2400" dirty="0">
                <a:solidFill>
                  <a:srgbClr val="4F81BD"/>
                </a:solidFill>
                <a:latin typeface="Tahoma"/>
                <a:cs typeface="Tahoma"/>
              </a:rPr>
              <a:t>L'organisation de </a:t>
            </a:r>
            <a:r>
              <a:rPr lang="fr-FR" sz="2400" dirty="0" smtClean="0">
                <a:solidFill>
                  <a:srgbClr val="4F81BD"/>
                </a:solidFill>
                <a:latin typeface="Tahoma"/>
                <a:cs typeface="Tahoma"/>
              </a:rPr>
              <a:t>l'enseignement SIB/OIB </a:t>
            </a:r>
          </a:p>
          <a:p>
            <a:pPr algn="ctr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</a:tabLst>
            </a:pPr>
            <a:endParaRPr lang="fr-FR" sz="2400" dirty="0" smtClean="0">
              <a:solidFill>
                <a:srgbClr val="4F81BD"/>
              </a:solidFill>
              <a:latin typeface="Tahoma"/>
              <a:cs typeface="Tahoma"/>
            </a:endParaRPr>
          </a:p>
          <a:p>
            <a:pPr algn="ctr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</a:tabLst>
            </a:pPr>
            <a:r>
              <a:rPr lang="fr-FR" sz="2400" dirty="0" smtClean="0">
                <a:solidFill>
                  <a:srgbClr val="4F81BD"/>
                </a:solidFill>
                <a:latin typeface="Tahoma"/>
                <a:cs typeface="Tahoma"/>
              </a:rPr>
              <a:t>au Lycée</a:t>
            </a:r>
            <a:r>
              <a:rPr lang="fr-FR" sz="2400" dirty="0">
                <a:solidFill>
                  <a:srgbClr val="4F81BD"/>
                </a:solidFill>
                <a:latin typeface="Tahoma"/>
                <a:cs typeface="Tahoma"/>
              </a:rPr>
              <a:t> </a:t>
            </a:r>
            <a:r>
              <a:rPr lang="fr-FR" sz="2400" dirty="0" smtClean="0">
                <a:solidFill>
                  <a:srgbClr val="4F81BD"/>
                </a:solidFill>
                <a:latin typeface="Tahoma"/>
                <a:cs typeface="Tahoma"/>
              </a:rPr>
              <a:t>Franco Hellénique </a:t>
            </a:r>
          </a:p>
          <a:p>
            <a:pPr algn="ctr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</a:tabLst>
            </a:pPr>
            <a:endParaRPr lang="fr-FR" sz="2400" dirty="0" smtClean="0">
              <a:solidFill>
                <a:srgbClr val="4F81BD"/>
              </a:solidFill>
              <a:latin typeface="Tahoma"/>
              <a:cs typeface="Tahoma"/>
            </a:endParaRPr>
          </a:p>
          <a:p>
            <a:pPr algn="ctr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</a:tabLst>
            </a:pPr>
            <a:r>
              <a:rPr lang="fr-FR" sz="2400" dirty="0" smtClean="0">
                <a:solidFill>
                  <a:srgbClr val="4F81BD"/>
                </a:solidFill>
                <a:latin typeface="Tahoma"/>
                <a:cs typeface="Tahoma"/>
              </a:rPr>
              <a:t>Eugène Delacroix</a:t>
            </a:r>
            <a:endParaRPr lang="fr-FR" sz="2400" dirty="0">
              <a:solidFill>
                <a:srgbClr val="4F81BD"/>
              </a:solidFill>
              <a:latin typeface="Tahoma"/>
              <a:cs typeface="Tahoma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95840" y="2420888"/>
            <a:ext cx="8490240" cy="39604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9049" rIns="81639" bIns="40820"/>
          <a:lstStyle/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r-FR" sz="2200" b="1" dirty="0">
                <a:latin typeface="Trebuchet MS" pitchFamily="32" charset="0"/>
              </a:rPr>
              <a:t>Rappel</a:t>
            </a:r>
            <a:r>
              <a:rPr lang="fr-FR" sz="2200" dirty="0">
                <a:solidFill>
                  <a:srgbClr val="000000"/>
                </a:solidFill>
                <a:latin typeface="Trebuchet MS" pitchFamily="32" charset="0"/>
              </a:rPr>
              <a:t> </a:t>
            </a:r>
          </a:p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endParaRPr lang="fr-FR" sz="2200" dirty="0">
              <a:solidFill>
                <a:srgbClr val="000000"/>
              </a:solidFill>
              <a:latin typeface="Trebuchet MS" pitchFamily="32" charset="0"/>
            </a:endParaRPr>
          </a:p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r-FR" sz="2200" b="1" dirty="0">
                <a:solidFill>
                  <a:srgbClr val="DC2300"/>
                </a:solidFill>
                <a:latin typeface="Trebuchet MS" pitchFamily="32" charset="0"/>
              </a:rPr>
              <a:t>-</a:t>
            </a:r>
            <a:r>
              <a:rPr lang="fr-FR" sz="2200" dirty="0">
                <a:solidFill>
                  <a:srgbClr val="000000"/>
                </a:solidFill>
                <a:latin typeface="Trebuchet MS" pitchFamily="32" charset="0"/>
              </a:rPr>
              <a:t> Le Bulletin Officiel précise que «  l'horaire hebdomadaire est de 4 heures dont deux heures dans la langue de la section »</a:t>
            </a:r>
          </a:p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endParaRPr lang="fr-FR" sz="2200" dirty="0">
              <a:solidFill>
                <a:srgbClr val="000000"/>
              </a:solidFill>
              <a:latin typeface="Trebuchet MS" pitchFamily="32" charset="0"/>
            </a:endParaRPr>
          </a:p>
          <a:p>
            <a:pPr marL="342900" indent="-342900" algn="just">
              <a:lnSpc>
                <a:spcPct val="97000"/>
              </a:lnSpc>
              <a:buFontTx/>
              <a:buChar char="-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r-FR" sz="2200" dirty="0" smtClean="0">
                <a:solidFill>
                  <a:srgbClr val="000000"/>
                </a:solidFill>
                <a:latin typeface="Trebuchet MS" pitchFamily="32" charset="0"/>
              </a:rPr>
              <a:t>Au </a:t>
            </a:r>
            <a:r>
              <a:rPr lang="fr-FR" sz="2200" dirty="0">
                <a:solidFill>
                  <a:srgbClr val="000000"/>
                </a:solidFill>
                <a:latin typeface="Trebuchet MS" pitchFamily="32" charset="0"/>
              </a:rPr>
              <a:t>LFH, les élèves ont suivi un enseignement bilingue depuis la 6</a:t>
            </a:r>
            <a:r>
              <a:rPr lang="fr-FR" sz="2200" baseline="33000" dirty="0">
                <a:solidFill>
                  <a:srgbClr val="000000"/>
                </a:solidFill>
                <a:latin typeface="Trebuchet MS" pitchFamily="32" charset="0"/>
              </a:rPr>
              <a:t>e</a:t>
            </a:r>
            <a:r>
              <a:rPr lang="fr-FR" sz="2200" dirty="0">
                <a:solidFill>
                  <a:srgbClr val="000000"/>
                </a:solidFill>
                <a:latin typeface="Trebuchet MS" pitchFamily="32" charset="0"/>
              </a:rPr>
              <a:t> et cela se poursuit en Ière et terminale</a:t>
            </a:r>
            <a:r>
              <a:rPr lang="fr-FR" sz="2200" dirty="0" smtClean="0">
                <a:solidFill>
                  <a:srgbClr val="000000"/>
                </a:solidFill>
                <a:latin typeface="Trebuchet MS" pitchFamily="32" charset="0"/>
              </a:rPr>
              <a:t>.</a:t>
            </a:r>
          </a:p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endParaRPr lang="fr-FR" sz="2200" dirty="0" smtClean="0">
              <a:solidFill>
                <a:srgbClr val="000000"/>
              </a:solidFill>
              <a:latin typeface="Trebuchet MS" pitchFamily="32" charset="0"/>
            </a:endParaRPr>
          </a:p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r-FR" sz="2200" b="1" dirty="0">
                <a:solidFill>
                  <a:srgbClr val="DC2300"/>
                </a:solidFill>
                <a:latin typeface="Trebuchet MS" pitchFamily="32" charset="0"/>
              </a:rPr>
              <a:t>- </a:t>
            </a:r>
            <a:r>
              <a:rPr lang="fr-FR" sz="2200" dirty="0">
                <a:solidFill>
                  <a:srgbClr val="000000"/>
                </a:solidFill>
                <a:latin typeface="Trebuchet MS" pitchFamily="32" charset="0"/>
              </a:rPr>
              <a:t>Les élèves peuvent décider de présenter l'écrit OIB d'Histoire Géographie en français (mais avec les sujets '' à la Britannique'')</a:t>
            </a:r>
          </a:p>
          <a:p>
            <a:pPr marL="342900" indent="-342900" algn="just">
              <a:lnSpc>
                <a:spcPct val="97000"/>
              </a:lnSpc>
              <a:buFontTx/>
              <a:buChar char="-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endParaRPr lang="fr-FR" sz="2200" dirty="0">
              <a:solidFill>
                <a:srgbClr val="000000"/>
              </a:solidFill>
              <a:latin typeface="Trebuchet MS" pitchFamily="32" charset="0"/>
            </a:endParaRPr>
          </a:p>
          <a:p>
            <a:pPr algn="just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endParaRPr lang="fr-FR" sz="1000" dirty="0">
              <a:solidFill>
                <a:srgbClr val="474747"/>
              </a:solidFill>
              <a:latin typeface="ArialMT" pitchFamily="32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8" y="139295"/>
            <a:ext cx="796599" cy="87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155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260641" y="1371024"/>
            <a:ext cx="8750880" cy="5283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just">
              <a:lnSpc>
                <a:spcPct val="97000"/>
              </a:lnSpc>
              <a:spcAft>
                <a:spcPts val="1542"/>
              </a:spcAft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  <a:tab pos="8558047" algn="l"/>
              </a:tabLst>
            </a:pPr>
            <a:r>
              <a:rPr lang="fr-FR" sz="2200" b="1" dirty="0">
                <a:solidFill>
                  <a:srgbClr val="DC2300"/>
                </a:solidFill>
                <a:latin typeface="Trebuchet MS" pitchFamily="32" charset="0"/>
                <a:cs typeface="Arial" charset="0"/>
              </a:rPr>
              <a:t>- </a:t>
            </a:r>
            <a:r>
              <a:rPr lang="fr-FR" sz="2200" dirty="0">
                <a:solidFill>
                  <a:srgbClr val="000000"/>
                </a:solidFill>
                <a:latin typeface="Trebuchet MS" pitchFamily="32" charset="0"/>
                <a:cs typeface="Arial" charset="0"/>
              </a:rPr>
              <a:t>une durée de </a:t>
            </a:r>
            <a:r>
              <a:rPr lang="fr-FR" sz="2200" b="1" dirty="0">
                <a:solidFill>
                  <a:srgbClr val="000000"/>
                </a:solidFill>
                <a:latin typeface="Trebuchet MS" pitchFamily="32" charset="0"/>
                <a:cs typeface="Arial" charset="0"/>
              </a:rPr>
              <a:t>quatre heures</a:t>
            </a:r>
          </a:p>
          <a:p>
            <a:pPr algn="just">
              <a:lnSpc>
                <a:spcPct val="97000"/>
              </a:lnSpc>
              <a:spcAft>
                <a:spcPts val="1542"/>
              </a:spcAft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  <a:tab pos="8558047" algn="l"/>
              </a:tabLst>
            </a:pPr>
            <a:r>
              <a:rPr lang="fr-FR" sz="2200" b="1" dirty="0">
                <a:solidFill>
                  <a:srgbClr val="DC2300"/>
                </a:solidFill>
                <a:latin typeface="Trebuchet MS" pitchFamily="32" charset="0"/>
                <a:cs typeface="Arial" charset="0"/>
              </a:rPr>
              <a:t>-</a:t>
            </a:r>
            <a:r>
              <a:rPr lang="fr-FR" sz="2200" dirty="0">
                <a:solidFill>
                  <a:srgbClr val="000000"/>
                </a:solidFill>
                <a:latin typeface="Trebuchet MS" pitchFamily="32" charset="0"/>
                <a:cs typeface="Arial" charset="0"/>
              </a:rPr>
              <a:t> le candidat a le </a:t>
            </a:r>
            <a:r>
              <a:rPr lang="fr-FR" sz="2200" b="1" dirty="0">
                <a:solidFill>
                  <a:srgbClr val="000000"/>
                </a:solidFill>
                <a:latin typeface="Trebuchet MS" pitchFamily="32" charset="0"/>
                <a:cs typeface="Arial" charset="0"/>
              </a:rPr>
              <a:t>choix</a:t>
            </a:r>
            <a:r>
              <a:rPr lang="fr-FR" sz="2200" dirty="0">
                <a:solidFill>
                  <a:srgbClr val="000000"/>
                </a:solidFill>
                <a:latin typeface="Trebuchet MS" pitchFamily="32" charset="0"/>
                <a:cs typeface="Arial" charset="0"/>
              </a:rPr>
              <a:t> entre </a:t>
            </a:r>
            <a:r>
              <a:rPr lang="fr-FR" sz="2200" b="1" dirty="0">
                <a:solidFill>
                  <a:srgbClr val="000000"/>
                </a:solidFill>
                <a:latin typeface="Trebuchet MS" pitchFamily="32" charset="0"/>
                <a:cs typeface="Arial" charset="0"/>
              </a:rPr>
              <a:t>deux groupes de sujets</a:t>
            </a:r>
          </a:p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  <a:tab pos="8558047" algn="l"/>
              </a:tabLst>
            </a:pPr>
            <a:r>
              <a:rPr lang="fr-FR" sz="2200" b="1" dirty="0">
                <a:solidFill>
                  <a:srgbClr val="DC2300"/>
                </a:solidFill>
                <a:latin typeface="Trebuchet MS" pitchFamily="32" charset="0"/>
              </a:rPr>
              <a:t>-</a:t>
            </a:r>
            <a:r>
              <a:rPr lang="fr-FR" sz="2200" dirty="0">
                <a:solidFill>
                  <a:srgbClr val="000000"/>
                </a:solidFill>
                <a:latin typeface="Trebuchet MS" pitchFamily="32" charset="0"/>
              </a:rPr>
              <a:t> Pour l'un des groupes de sujets, dans la première sous-partie, le candidat rédige un sujet (un </a:t>
            </a:r>
            <a:r>
              <a:rPr lang="fr-FR" sz="2200" i="1" dirty="0">
                <a:solidFill>
                  <a:srgbClr val="000000"/>
                </a:solidFill>
                <a:latin typeface="Trebuchet MS" pitchFamily="32" charset="0"/>
              </a:rPr>
              <a:t>mini-</a:t>
            </a:r>
            <a:r>
              <a:rPr lang="fr-FR" sz="2200" i="1" dirty="0" err="1">
                <a:solidFill>
                  <a:srgbClr val="000000"/>
                </a:solidFill>
                <a:latin typeface="Trebuchet MS" pitchFamily="32" charset="0"/>
              </a:rPr>
              <a:t>essay</a:t>
            </a:r>
            <a:r>
              <a:rPr lang="fr-FR" sz="2200" dirty="0">
                <a:solidFill>
                  <a:srgbClr val="000000"/>
                </a:solidFill>
                <a:latin typeface="Trebuchet MS" pitchFamily="32" charset="0"/>
              </a:rPr>
              <a:t> et un </a:t>
            </a:r>
            <a:r>
              <a:rPr lang="fr-FR" sz="2200" i="1" dirty="0">
                <a:solidFill>
                  <a:srgbClr val="000000"/>
                </a:solidFill>
                <a:latin typeface="Trebuchet MS" pitchFamily="32" charset="0"/>
              </a:rPr>
              <a:t>maxi-</a:t>
            </a:r>
            <a:r>
              <a:rPr lang="fr-FR" sz="2200" i="1" dirty="0" err="1">
                <a:solidFill>
                  <a:srgbClr val="000000"/>
                </a:solidFill>
                <a:latin typeface="Trebuchet MS" pitchFamily="32" charset="0"/>
              </a:rPr>
              <a:t>essay</a:t>
            </a:r>
            <a:r>
              <a:rPr lang="fr-FR" sz="2200" dirty="0">
                <a:solidFill>
                  <a:srgbClr val="000000"/>
                </a:solidFill>
                <a:latin typeface="Trebuchet MS" pitchFamily="32" charset="0"/>
              </a:rPr>
              <a:t>) en histoire parmi deux propositions au choix et dans la 	seconde sous-partie, il traite un exercice (deux questions) de géographie à partir de documents.</a:t>
            </a:r>
          </a:p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  <a:tab pos="8558047" algn="l"/>
              </a:tabLst>
            </a:pPr>
            <a:endParaRPr lang="fr-FR" sz="2200" dirty="0">
              <a:solidFill>
                <a:srgbClr val="000000"/>
              </a:solidFill>
              <a:latin typeface="Trebuchet MS" pitchFamily="32" charset="0"/>
            </a:endParaRPr>
          </a:p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  <a:tab pos="8558047" algn="l"/>
              </a:tabLst>
            </a:pPr>
            <a:r>
              <a:rPr lang="fr-FR" sz="2200" b="1" dirty="0">
                <a:solidFill>
                  <a:srgbClr val="DC2300"/>
                </a:solidFill>
                <a:latin typeface="Trebuchet MS" pitchFamily="32" charset="0"/>
              </a:rPr>
              <a:t>- </a:t>
            </a:r>
            <a:r>
              <a:rPr lang="fr-FR" sz="2200" dirty="0">
                <a:solidFill>
                  <a:srgbClr val="000000"/>
                </a:solidFill>
                <a:latin typeface="Trebuchet MS" pitchFamily="32" charset="0"/>
              </a:rPr>
              <a:t>Pour l'autre groupe de sujets, dans la première sous-partie, le candidat rédige une composition en géographie (un </a:t>
            </a:r>
            <a:r>
              <a:rPr lang="fr-FR" sz="2200" i="1" dirty="0">
                <a:solidFill>
                  <a:srgbClr val="000000"/>
                </a:solidFill>
                <a:latin typeface="Trebuchet MS" pitchFamily="32" charset="0"/>
              </a:rPr>
              <a:t>mini-</a:t>
            </a:r>
            <a:r>
              <a:rPr lang="fr-FR" sz="2200" i="1" dirty="0" err="1">
                <a:solidFill>
                  <a:srgbClr val="000000"/>
                </a:solidFill>
                <a:latin typeface="Trebuchet MS" pitchFamily="32" charset="0"/>
              </a:rPr>
              <a:t>essay</a:t>
            </a:r>
            <a:r>
              <a:rPr lang="fr-FR" sz="2200" dirty="0">
                <a:solidFill>
                  <a:srgbClr val="000000"/>
                </a:solidFill>
                <a:latin typeface="Trebuchet MS" pitchFamily="32" charset="0"/>
              </a:rPr>
              <a:t> et un </a:t>
            </a:r>
            <a:r>
              <a:rPr lang="fr-FR" sz="2200" i="1" dirty="0">
                <a:solidFill>
                  <a:srgbClr val="000000"/>
                </a:solidFill>
                <a:latin typeface="Trebuchet MS" pitchFamily="32" charset="0"/>
              </a:rPr>
              <a:t>maxi-</a:t>
            </a:r>
            <a:r>
              <a:rPr lang="fr-FR" sz="2200" i="1" dirty="0" err="1">
                <a:solidFill>
                  <a:srgbClr val="000000"/>
                </a:solidFill>
                <a:latin typeface="Trebuchet MS" pitchFamily="32" charset="0"/>
              </a:rPr>
              <a:t>essay</a:t>
            </a:r>
            <a:r>
              <a:rPr lang="fr-FR" sz="2200" dirty="0">
                <a:solidFill>
                  <a:srgbClr val="000000"/>
                </a:solidFill>
                <a:latin typeface="Trebuchet MS" pitchFamily="32" charset="0"/>
              </a:rPr>
              <a:t>) parmi deux propositions au choix et dans la seconde sous-partie, il traite un exercice d'histoire (deux questions) à partir de documents. </a:t>
            </a:r>
          </a:p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  <a:tab pos="8558047" algn="l"/>
              </a:tabLst>
            </a:pPr>
            <a:endParaRPr lang="fr-FR" sz="2200" dirty="0">
              <a:solidFill>
                <a:srgbClr val="000000"/>
              </a:solidFill>
              <a:latin typeface="Trebuchet MS" pitchFamily="32" charset="0"/>
            </a:endParaRPr>
          </a:p>
          <a:p>
            <a:pPr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  <a:tab pos="8558047" algn="l"/>
              </a:tabLst>
            </a:pPr>
            <a:r>
              <a:rPr lang="fr-FR" sz="2200" b="1" dirty="0">
                <a:solidFill>
                  <a:srgbClr val="DC2300"/>
                </a:solidFill>
                <a:latin typeface="Trebuchet MS" pitchFamily="32" charset="0"/>
              </a:rPr>
              <a:t>-</a:t>
            </a:r>
            <a:r>
              <a:rPr lang="fr-FR" sz="2200" b="1" dirty="0">
                <a:solidFill>
                  <a:srgbClr val="000000"/>
                </a:solidFill>
                <a:latin typeface="Trebuchet MS" pitchFamily="32" charset="0"/>
              </a:rPr>
              <a:t> </a:t>
            </a:r>
            <a:r>
              <a:rPr lang="fr-FR" sz="2200" dirty="0">
                <a:solidFill>
                  <a:srgbClr val="000000"/>
                </a:solidFill>
                <a:latin typeface="Trebuchet MS" pitchFamily="32" charset="0"/>
              </a:rPr>
              <a:t>Il y a en tout quatre parties à rédiger. 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351520" y="260669"/>
            <a:ext cx="6334560" cy="4565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50420" rIns="81639" bIns="40820"/>
          <a:lstStyle/>
          <a:p>
            <a:pPr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</a:tabLst>
            </a:pPr>
            <a:r>
              <a:rPr lang="fr-FR" sz="2500" b="1" dirty="0">
                <a:solidFill>
                  <a:srgbClr val="DC2300"/>
                </a:solidFill>
                <a:latin typeface="Trebuchet MS" pitchFamily="32" charset="0"/>
              </a:rPr>
              <a:t>EN QUOI CONSISTE L'ÉPREUVE ÉCRITE ?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8" y="139295"/>
            <a:ext cx="796599" cy="87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8649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33132"/>
            <a:ext cx="9142560" cy="14963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351521" y="260668"/>
            <a:ext cx="6661440" cy="8309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50420" rIns="81639" bIns="40820"/>
          <a:lstStyle/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</a:tabLst>
            </a:pPr>
            <a:r>
              <a:rPr lang="fr-FR" sz="2500" b="1" dirty="0">
                <a:solidFill>
                  <a:srgbClr val="DC2300"/>
                </a:solidFill>
                <a:latin typeface="Trebuchet MS" pitchFamily="32" charset="0"/>
              </a:rPr>
              <a:t>UN EXEMPLE D'EPREUVE ECRITE</a:t>
            </a:r>
          </a:p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</a:tabLst>
            </a:pPr>
            <a:r>
              <a:rPr lang="fr-FR" sz="2500" b="1" dirty="0">
                <a:solidFill>
                  <a:srgbClr val="DC2300"/>
                </a:solidFill>
                <a:latin typeface="Trebuchet MS" pitchFamily="32" charset="0"/>
              </a:rPr>
              <a:t>SESSION JUIN 2013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8" y="139295"/>
            <a:ext cx="796599" cy="87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6665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6480" y="1697939"/>
            <a:ext cx="8490240" cy="35542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9734" rIns="81639" bIns="40820"/>
          <a:lstStyle/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r-FR" sz="2400" b="1" dirty="0">
                <a:solidFill>
                  <a:srgbClr val="DC2300"/>
                </a:solidFill>
                <a:latin typeface="Trebuchet MS" pitchFamily="32" charset="0"/>
              </a:rPr>
              <a:t>- </a:t>
            </a:r>
            <a:r>
              <a:rPr lang="fr-FR" sz="2400" dirty="0">
                <a:solidFill>
                  <a:srgbClr val="000000"/>
                </a:solidFill>
                <a:latin typeface="Trebuchet MS" pitchFamily="32" charset="0"/>
              </a:rPr>
              <a:t>2 copies doubles (7 pages) sont attendues des candidats</a:t>
            </a:r>
          </a:p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endParaRPr lang="fr-FR" sz="2400" dirty="0">
              <a:solidFill>
                <a:srgbClr val="000000"/>
              </a:solidFill>
              <a:latin typeface="Trebuchet MS" pitchFamily="32" charset="0"/>
            </a:endParaRPr>
          </a:p>
          <a:p>
            <a:pPr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r-FR" sz="2400" b="1" dirty="0">
                <a:solidFill>
                  <a:srgbClr val="DC2300"/>
                </a:solidFill>
                <a:latin typeface="Trebuchet MS" pitchFamily="32" charset="0"/>
              </a:rPr>
              <a:t>- </a:t>
            </a:r>
            <a:r>
              <a:rPr lang="fr-FR" sz="2400" dirty="0">
                <a:solidFill>
                  <a:srgbClr val="000000"/>
                </a:solidFill>
                <a:latin typeface="Trebuchet MS" pitchFamily="32" charset="0"/>
              </a:rPr>
              <a:t>La première partie de chaque sujet (</a:t>
            </a:r>
            <a:r>
              <a:rPr lang="fr-FR" sz="2400" i="1" dirty="0">
                <a:solidFill>
                  <a:srgbClr val="000000"/>
                </a:solidFill>
                <a:latin typeface="Trebuchet MS" pitchFamily="32" charset="0"/>
              </a:rPr>
              <a:t>mini</a:t>
            </a:r>
            <a:r>
              <a:rPr lang="fr-FR" sz="2400" dirty="0">
                <a:solidFill>
                  <a:srgbClr val="000000"/>
                </a:solidFill>
                <a:latin typeface="Trebuchet MS" pitchFamily="32" charset="0"/>
              </a:rPr>
              <a:t>-</a:t>
            </a:r>
            <a:r>
              <a:rPr lang="fr-FR" sz="2400" i="1" dirty="0" err="1">
                <a:solidFill>
                  <a:srgbClr val="000000"/>
                </a:solidFill>
                <a:latin typeface="Trebuchet MS" pitchFamily="32" charset="0"/>
              </a:rPr>
              <a:t>essay</a:t>
            </a:r>
            <a:r>
              <a:rPr lang="fr-FR" sz="2400" dirty="0">
                <a:solidFill>
                  <a:srgbClr val="000000"/>
                </a:solidFill>
                <a:latin typeface="Trebuchet MS" pitchFamily="32" charset="0"/>
              </a:rPr>
              <a:t> et première question de l'exercice documentaire) vaut 8 points, et la seconde 12 points. L'ensemble est noté sur 40. La répartition des points ne figure pas sur la copie d’examen.</a:t>
            </a:r>
          </a:p>
          <a:p>
            <a:pPr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endParaRPr lang="fr-FR" sz="2400" dirty="0">
              <a:solidFill>
                <a:srgbClr val="000000"/>
              </a:solidFill>
              <a:latin typeface="Trebuchet MS" pitchFamily="32" charset="0"/>
            </a:endParaRPr>
          </a:p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r-FR" sz="2400" b="1" dirty="0">
                <a:solidFill>
                  <a:srgbClr val="DC2300"/>
                </a:solidFill>
                <a:latin typeface="Trebuchet MS" pitchFamily="32" charset="0"/>
              </a:rPr>
              <a:t>- </a:t>
            </a:r>
            <a:r>
              <a:rPr lang="fr-FR" sz="2400" dirty="0">
                <a:solidFill>
                  <a:srgbClr val="000000"/>
                </a:solidFill>
                <a:latin typeface="Trebuchet MS" pitchFamily="32" charset="0"/>
              </a:rPr>
              <a:t>Les élèves sont notés à l'aide d'une grille, qui est utilisée depuis la 2nde</a:t>
            </a:r>
          </a:p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endParaRPr lang="fr-FR" sz="2400" dirty="0">
              <a:solidFill>
                <a:srgbClr val="000000"/>
              </a:solidFill>
              <a:latin typeface="Trebuchet MS" pitchFamily="32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351521" y="260669"/>
            <a:ext cx="6661440" cy="4565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50420" rIns="81639" bIns="40820"/>
          <a:lstStyle/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</a:tabLst>
            </a:pPr>
            <a:r>
              <a:rPr lang="fr-FR" sz="2500" b="1" dirty="0">
                <a:solidFill>
                  <a:srgbClr val="DC2300"/>
                </a:solidFill>
                <a:latin typeface="Trebuchet MS" pitchFamily="32" charset="0"/>
              </a:rPr>
              <a:t>COMMENT EST NOTÉE L'EPREUVE ECRITE?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8" y="139295"/>
            <a:ext cx="796599" cy="87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911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351521" y="260669"/>
            <a:ext cx="6661440" cy="4565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50420" rIns="81639" bIns="40820"/>
          <a:lstStyle/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</a:tabLst>
            </a:pPr>
            <a:r>
              <a:rPr lang="fr-FR" sz="2500" b="1" dirty="0">
                <a:solidFill>
                  <a:srgbClr val="DC2300"/>
                </a:solidFill>
                <a:latin typeface="Trebuchet MS" pitchFamily="32" charset="0"/>
              </a:rPr>
              <a:t>COMMENT EST NOTÉE L'EPREUVE ECRITE?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70240" y="783442"/>
            <a:ext cx="5719680" cy="58138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8" y="139295"/>
            <a:ext cx="796599" cy="87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2121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2351520" y="260669"/>
            <a:ext cx="6334560" cy="4565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50420" rIns="81639" bIns="40820"/>
          <a:lstStyle/>
          <a:p>
            <a:pPr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</a:tabLst>
            </a:pPr>
            <a:r>
              <a:rPr lang="fr-FR" sz="2500" b="1" dirty="0">
                <a:solidFill>
                  <a:srgbClr val="DC2300"/>
                </a:solidFill>
                <a:latin typeface="Trebuchet MS" pitchFamily="32" charset="0"/>
              </a:rPr>
              <a:t>EN QUOI CONSISTE L'ÉPREUVE ORALE?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60641" y="1627371"/>
            <a:ext cx="8555040" cy="459552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9734" rIns="81639" bIns="40820"/>
          <a:lstStyle/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r-FR" sz="2400" b="1" dirty="0">
                <a:solidFill>
                  <a:srgbClr val="DC2300"/>
                </a:solidFill>
                <a:latin typeface="Trebuchet MS" pitchFamily="32" charset="0"/>
              </a:rPr>
              <a:t>L'épreuve orale est obligatoirement en anglais et a une durée de 15 minutes</a:t>
            </a:r>
          </a:p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endParaRPr lang="fr-FR" sz="2400" b="1" dirty="0">
              <a:solidFill>
                <a:srgbClr val="DC2300"/>
              </a:solidFill>
              <a:latin typeface="Trebuchet MS" pitchFamily="32" charset="0"/>
            </a:endParaRPr>
          </a:p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r-FR" sz="2400" b="1" dirty="0">
                <a:solidFill>
                  <a:srgbClr val="DC2300"/>
                </a:solidFill>
                <a:latin typeface="Trebuchet MS" pitchFamily="32" charset="0"/>
              </a:rPr>
              <a:t>- </a:t>
            </a:r>
            <a:r>
              <a:rPr lang="fr-FR" sz="2400" dirty="0">
                <a:solidFill>
                  <a:srgbClr val="000000"/>
                </a:solidFill>
                <a:latin typeface="Trebuchet MS" pitchFamily="32" charset="0"/>
              </a:rPr>
              <a:t>les </a:t>
            </a:r>
            <a:r>
              <a:rPr lang="fr-FR" sz="2400" b="1" dirty="0">
                <a:solidFill>
                  <a:srgbClr val="000000"/>
                </a:solidFill>
                <a:latin typeface="Trebuchet MS" pitchFamily="32" charset="0"/>
              </a:rPr>
              <a:t>problématiques</a:t>
            </a:r>
            <a:r>
              <a:rPr lang="fr-FR" sz="2400" dirty="0">
                <a:solidFill>
                  <a:srgbClr val="000000"/>
                </a:solidFill>
                <a:latin typeface="Trebuchet MS" pitchFamily="32" charset="0"/>
              </a:rPr>
              <a:t> (</a:t>
            </a:r>
            <a:r>
              <a:rPr lang="fr-FR" sz="2400" i="1" dirty="0" err="1">
                <a:solidFill>
                  <a:srgbClr val="000000"/>
                </a:solidFill>
                <a:latin typeface="Trebuchet MS" pitchFamily="32" charset="0"/>
              </a:rPr>
              <a:t>key</a:t>
            </a:r>
            <a:r>
              <a:rPr lang="fr-FR" sz="2400" i="1" dirty="0">
                <a:solidFill>
                  <a:srgbClr val="000000"/>
                </a:solidFill>
                <a:latin typeface="Trebuchet MS" pitchFamily="32" charset="0"/>
              </a:rPr>
              <a:t> issues</a:t>
            </a:r>
            <a:r>
              <a:rPr lang="fr-FR" sz="2400" dirty="0">
                <a:solidFill>
                  <a:srgbClr val="000000"/>
                </a:solidFill>
                <a:latin typeface="Trebuchet MS" pitchFamily="32" charset="0"/>
              </a:rPr>
              <a:t>) et les </a:t>
            </a:r>
            <a:r>
              <a:rPr lang="fr-FR" sz="2400" b="1" dirty="0">
                <a:solidFill>
                  <a:srgbClr val="000000"/>
                </a:solidFill>
                <a:latin typeface="Trebuchet MS" pitchFamily="32" charset="0"/>
              </a:rPr>
              <a:t>notions</a:t>
            </a:r>
            <a:r>
              <a:rPr lang="fr-FR" sz="2400" dirty="0">
                <a:solidFill>
                  <a:srgbClr val="000000"/>
                </a:solidFill>
                <a:latin typeface="Trebuchet MS" pitchFamily="32" charset="0"/>
              </a:rPr>
              <a:t> (</a:t>
            </a:r>
            <a:r>
              <a:rPr lang="fr-FR" sz="2400" i="1" dirty="0" err="1">
                <a:solidFill>
                  <a:srgbClr val="000000"/>
                </a:solidFill>
                <a:latin typeface="Trebuchet MS" pitchFamily="32" charset="0"/>
              </a:rPr>
              <a:t>key</a:t>
            </a:r>
            <a:r>
              <a:rPr lang="fr-FR" sz="2400" i="1" dirty="0">
                <a:solidFill>
                  <a:srgbClr val="000000"/>
                </a:solidFill>
                <a:latin typeface="Trebuchet MS" pitchFamily="32" charset="0"/>
              </a:rPr>
              <a:t> </a:t>
            </a:r>
            <a:r>
              <a:rPr lang="fr-FR" sz="2400" i="1" dirty="0" err="1">
                <a:solidFill>
                  <a:srgbClr val="000000"/>
                </a:solidFill>
                <a:latin typeface="Trebuchet MS" pitchFamily="32" charset="0"/>
              </a:rPr>
              <a:t>terms</a:t>
            </a:r>
            <a:r>
              <a:rPr lang="fr-FR" sz="2400" dirty="0">
                <a:solidFill>
                  <a:srgbClr val="000000"/>
                </a:solidFill>
                <a:latin typeface="Trebuchet MS" pitchFamily="32" charset="0"/>
              </a:rPr>
              <a:t>). L’épreuve orale comporte l’analyse d’une problématique et d’une notion. </a:t>
            </a:r>
          </a:p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endParaRPr lang="fr-FR" sz="2400" dirty="0">
              <a:solidFill>
                <a:srgbClr val="000000"/>
              </a:solidFill>
              <a:latin typeface="Trebuchet MS" pitchFamily="32" charset="0"/>
            </a:endParaRPr>
          </a:p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r-FR" sz="2400" b="1" dirty="0">
                <a:solidFill>
                  <a:srgbClr val="DC2300"/>
                </a:solidFill>
                <a:latin typeface="Trebuchet MS" pitchFamily="32" charset="0"/>
              </a:rPr>
              <a:t>- </a:t>
            </a:r>
            <a:r>
              <a:rPr lang="fr-FR" sz="2400" dirty="0">
                <a:solidFill>
                  <a:srgbClr val="000000"/>
                </a:solidFill>
                <a:latin typeface="Trebuchet MS" pitchFamily="32" charset="0"/>
              </a:rPr>
              <a:t>Si la problématique tirée au sort par le candidat porte sur un sujet </a:t>
            </a:r>
            <a:r>
              <a:rPr lang="fr-FR" sz="2400" b="1" dirty="0">
                <a:solidFill>
                  <a:srgbClr val="000000"/>
                </a:solidFill>
                <a:latin typeface="Trebuchet MS" pitchFamily="32" charset="0"/>
              </a:rPr>
              <a:t>d’histoire</a:t>
            </a:r>
            <a:r>
              <a:rPr lang="fr-FR" sz="2400" dirty="0">
                <a:solidFill>
                  <a:srgbClr val="000000"/>
                </a:solidFill>
                <a:latin typeface="Trebuchet MS" pitchFamily="32" charset="0"/>
              </a:rPr>
              <a:t>, la notion portera sur un sujet de </a:t>
            </a:r>
            <a:r>
              <a:rPr lang="fr-FR" sz="2400" b="1" dirty="0">
                <a:solidFill>
                  <a:srgbClr val="000000"/>
                </a:solidFill>
                <a:latin typeface="Trebuchet MS" pitchFamily="32" charset="0"/>
              </a:rPr>
              <a:t>géographie</a:t>
            </a:r>
            <a:r>
              <a:rPr lang="fr-FR" sz="2400" dirty="0">
                <a:solidFill>
                  <a:srgbClr val="000000"/>
                </a:solidFill>
                <a:latin typeface="Trebuchet MS" pitchFamily="32" charset="0"/>
              </a:rPr>
              <a:t> et vice versa. L’épreuve </a:t>
            </a:r>
            <a:r>
              <a:rPr lang="fr-FR" sz="2400" b="1" dirty="0">
                <a:solidFill>
                  <a:srgbClr val="000000"/>
                </a:solidFill>
                <a:latin typeface="Trebuchet MS" pitchFamily="32" charset="0"/>
              </a:rPr>
              <a:t>orale</a:t>
            </a:r>
            <a:r>
              <a:rPr lang="fr-FR" sz="2400" dirty="0">
                <a:solidFill>
                  <a:srgbClr val="000000"/>
                </a:solidFill>
                <a:latin typeface="Trebuchet MS" pitchFamily="32" charset="0"/>
              </a:rPr>
              <a:t> comporte obligatoirement un sujet d’histoire et un sujet de géographie.</a:t>
            </a:r>
          </a:p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endParaRPr lang="fr-FR" sz="2400" dirty="0">
              <a:solidFill>
                <a:srgbClr val="000000"/>
              </a:solidFill>
              <a:latin typeface="Trebuchet MS" pitchFamily="32" charset="0"/>
            </a:endParaRPr>
          </a:p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endParaRPr lang="fr-FR" sz="2400" dirty="0">
              <a:solidFill>
                <a:srgbClr val="000000"/>
              </a:solidFill>
              <a:latin typeface="Trebuchet MS" pitchFamily="32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8" y="139295"/>
            <a:ext cx="796599" cy="87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4990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158400" y="1422869"/>
            <a:ext cx="8555040" cy="52896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9734" rIns="81639" bIns="40820"/>
          <a:lstStyle/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r-FR" sz="2400" dirty="0">
                <a:solidFill>
                  <a:srgbClr val="000000"/>
                </a:solidFill>
                <a:latin typeface="Trebuchet MS" pitchFamily="32" charset="0"/>
              </a:rPr>
              <a:t>Ces </a:t>
            </a:r>
            <a:r>
              <a:rPr lang="fr-FR" sz="2400" dirty="0" err="1" smtClean="0">
                <a:solidFill>
                  <a:srgbClr val="000000"/>
                </a:solidFill>
                <a:latin typeface="Trebuchet MS" pitchFamily="32" charset="0"/>
              </a:rPr>
              <a:t>key</a:t>
            </a:r>
            <a:r>
              <a:rPr lang="fr-FR" sz="2400" dirty="0" smtClean="0">
                <a:solidFill>
                  <a:srgbClr val="000000"/>
                </a:solidFill>
                <a:latin typeface="Trebuchet MS" pitchFamily="32" charset="0"/>
              </a:rPr>
              <a:t> </a:t>
            </a:r>
            <a:r>
              <a:rPr lang="fr-FR" sz="2400" dirty="0" err="1" smtClean="0">
                <a:solidFill>
                  <a:srgbClr val="000000"/>
                </a:solidFill>
                <a:latin typeface="Trebuchet MS" pitchFamily="32" charset="0"/>
              </a:rPr>
              <a:t>terms</a:t>
            </a:r>
            <a:r>
              <a:rPr lang="fr-FR" sz="2400" dirty="0" smtClean="0">
                <a:solidFill>
                  <a:srgbClr val="000000"/>
                </a:solidFill>
                <a:latin typeface="Trebuchet MS" pitchFamily="32" charset="0"/>
              </a:rPr>
              <a:t> </a:t>
            </a:r>
            <a:r>
              <a:rPr lang="fr-FR" sz="2400" dirty="0">
                <a:solidFill>
                  <a:srgbClr val="000000"/>
                </a:solidFill>
                <a:latin typeface="Trebuchet MS" pitchFamily="32" charset="0"/>
              </a:rPr>
              <a:t>et </a:t>
            </a:r>
            <a:r>
              <a:rPr lang="fr-FR" sz="2400" dirty="0" err="1" smtClean="0">
                <a:solidFill>
                  <a:srgbClr val="000000"/>
                </a:solidFill>
                <a:latin typeface="Trebuchet MS" pitchFamily="32" charset="0"/>
              </a:rPr>
              <a:t>key</a:t>
            </a:r>
            <a:r>
              <a:rPr lang="fr-FR" sz="2400" dirty="0" smtClean="0">
                <a:solidFill>
                  <a:srgbClr val="000000"/>
                </a:solidFill>
                <a:latin typeface="Trebuchet MS" pitchFamily="32" charset="0"/>
              </a:rPr>
              <a:t> issues </a:t>
            </a:r>
            <a:r>
              <a:rPr lang="fr-FR" sz="2400" dirty="0">
                <a:solidFill>
                  <a:srgbClr val="000000"/>
                </a:solidFill>
                <a:latin typeface="Trebuchet MS" pitchFamily="32" charset="0"/>
              </a:rPr>
              <a:t>sont établies sous forme de </a:t>
            </a:r>
            <a:r>
              <a:rPr lang="fr-FR" sz="2400" b="1" dirty="0">
                <a:solidFill>
                  <a:srgbClr val="000000"/>
                </a:solidFill>
                <a:latin typeface="Trebuchet MS" pitchFamily="32" charset="0"/>
              </a:rPr>
              <a:t>listes </a:t>
            </a:r>
            <a:r>
              <a:rPr lang="fr-FR" sz="2400" b="1" dirty="0" smtClean="0">
                <a:solidFill>
                  <a:srgbClr val="000000"/>
                </a:solidFill>
                <a:latin typeface="Trebuchet MS" pitchFamily="32" charset="0"/>
              </a:rPr>
              <a:t>qui </a:t>
            </a:r>
            <a:r>
              <a:rPr lang="fr-FR" sz="2400" b="1" dirty="0">
                <a:solidFill>
                  <a:srgbClr val="000000"/>
                </a:solidFill>
                <a:latin typeface="Trebuchet MS" pitchFamily="32" charset="0"/>
              </a:rPr>
              <a:t>sont révélées aux élèves </a:t>
            </a:r>
            <a:r>
              <a:rPr lang="fr-FR" sz="2400" b="1" dirty="0" smtClean="0">
                <a:solidFill>
                  <a:srgbClr val="000000"/>
                </a:solidFill>
                <a:latin typeface="Trebuchet MS" pitchFamily="32" charset="0"/>
              </a:rPr>
              <a:t>un </a:t>
            </a:r>
            <a:r>
              <a:rPr lang="fr-FR" sz="2400" b="1" dirty="0">
                <a:solidFill>
                  <a:srgbClr val="000000"/>
                </a:solidFill>
                <a:latin typeface="Trebuchet MS" pitchFamily="32" charset="0"/>
              </a:rPr>
              <a:t>mois avant </a:t>
            </a:r>
            <a:r>
              <a:rPr lang="fr-FR" sz="2400" b="1" dirty="0" smtClean="0">
                <a:solidFill>
                  <a:srgbClr val="000000"/>
                </a:solidFill>
                <a:latin typeface="Trebuchet MS" pitchFamily="32" charset="0"/>
              </a:rPr>
              <a:t>l'épreuve</a:t>
            </a:r>
            <a:r>
              <a:rPr lang="fr-FR" sz="2400" b="1" dirty="0">
                <a:solidFill>
                  <a:srgbClr val="000000"/>
                </a:solidFill>
                <a:latin typeface="Trebuchet MS" pitchFamily="32" charset="0"/>
              </a:rPr>
              <a:t>.</a:t>
            </a:r>
          </a:p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endParaRPr lang="fr-FR" sz="2400" u="sng" dirty="0">
              <a:solidFill>
                <a:srgbClr val="000000"/>
              </a:solidFill>
              <a:latin typeface="Trebuchet MS" pitchFamily="32" charset="0"/>
            </a:endParaRPr>
          </a:p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r-FR" sz="2000" u="sng" dirty="0">
                <a:solidFill>
                  <a:srgbClr val="000000"/>
                </a:solidFill>
                <a:latin typeface="Trebuchet MS" pitchFamily="32" charset="0"/>
              </a:rPr>
              <a:t>Dix </a:t>
            </a:r>
            <a:r>
              <a:rPr lang="fr-FR" sz="2000" i="1" u="sng" dirty="0" err="1">
                <a:solidFill>
                  <a:srgbClr val="000000"/>
                </a:solidFill>
                <a:latin typeface="Trebuchet MS" pitchFamily="32" charset="0"/>
              </a:rPr>
              <a:t>key</a:t>
            </a:r>
            <a:r>
              <a:rPr lang="fr-FR" sz="2000" i="1" u="sng" dirty="0">
                <a:solidFill>
                  <a:srgbClr val="000000"/>
                </a:solidFill>
                <a:latin typeface="Trebuchet MS" pitchFamily="32" charset="0"/>
              </a:rPr>
              <a:t> </a:t>
            </a:r>
            <a:r>
              <a:rPr lang="fr-FR" sz="2000" i="1" u="sng" dirty="0" err="1">
                <a:solidFill>
                  <a:srgbClr val="000000"/>
                </a:solidFill>
                <a:latin typeface="Trebuchet MS" pitchFamily="32" charset="0"/>
              </a:rPr>
              <a:t>terms</a:t>
            </a:r>
            <a:endParaRPr lang="fr-FR" sz="2000" i="1" u="sng" dirty="0">
              <a:solidFill>
                <a:srgbClr val="000000"/>
              </a:solidFill>
              <a:latin typeface="Trebuchet MS" pitchFamily="32" charset="0"/>
            </a:endParaRPr>
          </a:p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r-FR" sz="2000" dirty="0">
                <a:solidFill>
                  <a:srgbClr val="000000"/>
                </a:solidFill>
                <a:latin typeface="Trebuchet MS" pitchFamily="32" charset="0"/>
              </a:rPr>
              <a:t>- cinq pour l’histoire et cinq pour la géographie</a:t>
            </a:r>
          </a:p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r-FR" sz="2000" dirty="0" smtClean="0">
                <a:solidFill>
                  <a:srgbClr val="000000"/>
                </a:solidFill>
                <a:latin typeface="Trebuchet MS" pitchFamily="32" charset="0"/>
              </a:rPr>
              <a:t> elles </a:t>
            </a:r>
            <a:r>
              <a:rPr lang="fr-FR" sz="2000" dirty="0">
                <a:solidFill>
                  <a:srgbClr val="000000"/>
                </a:solidFill>
                <a:latin typeface="Trebuchet MS" pitchFamily="32" charset="0"/>
              </a:rPr>
              <a:t>sont sélectionnées au printemps par l’inspecteur de Cambridge en collaboration avec les coordinateurs de discipline, elles sont tenues strictement </a:t>
            </a:r>
            <a:r>
              <a:rPr lang="fr-FR" sz="2000" b="1" dirty="0">
                <a:solidFill>
                  <a:srgbClr val="000000"/>
                </a:solidFill>
                <a:latin typeface="Trebuchet MS" pitchFamily="32" charset="0"/>
              </a:rPr>
              <a:t>confidentielles</a:t>
            </a:r>
            <a:r>
              <a:rPr lang="fr-FR" sz="2000" dirty="0">
                <a:solidFill>
                  <a:srgbClr val="000000"/>
                </a:solidFill>
                <a:latin typeface="Trebuchet MS" pitchFamily="32" charset="0"/>
              </a:rPr>
              <a:t>. </a:t>
            </a:r>
            <a:endParaRPr lang="fr-FR" sz="2000" dirty="0" smtClean="0">
              <a:solidFill>
                <a:srgbClr val="000000"/>
              </a:solidFill>
              <a:latin typeface="Trebuchet MS" pitchFamily="32" charset="0"/>
            </a:endParaRPr>
          </a:p>
          <a:p>
            <a:pPr marL="342900" indent="-342900" algn="just">
              <a:lnSpc>
                <a:spcPct val="97000"/>
              </a:lnSpc>
              <a:buFontTx/>
              <a:buChar char="-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endParaRPr lang="fr-FR" sz="2000" dirty="0">
              <a:solidFill>
                <a:srgbClr val="000000"/>
              </a:solidFill>
              <a:latin typeface="Trebuchet MS" pitchFamily="32" charset="0"/>
            </a:endParaRPr>
          </a:p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r-FR" sz="2000" u="sng" dirty="0" smtClean="0">
                <a:solidFill>
                  <a:srgbClr val="000000"/>
                </a:solidFill>
                <a:latin typeface="Trebuchet MS" pitchFamily="32" charset="0"/>
              </a:rPr>
              <a:t>Dix </a:t>
            </a:r>
            <a:r>
              <a:rPr lang="fr-FR" sz="2000" i="1" u="sng" dirty="0" err="1">
                <a:solidFill>
                  <a:srgbClr val="000000"/>
                </a:solidFill>
                <a:latin typeface="Trebuchet MS" pitchFamily="32" charset="0"/>
              </a:rPr>
              <a:t>key</a:t>
            </a:r>
            <a:r>
              <a:rPr lang="fr-FR" sz="2000" i="1" u="sng" dirty="0">
                <a:solidFill>
                  <a:srgbClr val="000000"/>
                </a:solidFill>
                <a:latin typeface="Trebuchet MS" pitchFamily="32" charset="0"/>
              </a:rPr>
              <a:t> issues</a:t>
            </a:r>
          </a:p>
          <a:p>
            <a:pPr marL="342900" indent="-342900" algn="just">
              <a:lnSpc>
                <a:spcPct val="97000"/>
              </a:lnSpc>
              <a:buFontTx/>
              <a:buChar char="-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r-FR" sz="2000" dirty="0" smtClean="0">
                <a:solidFill>
                  <a:srgbClr val="000000"/>
                </a:solidFill>
                <a:latin typeface="Trebuchet MS" pitchFamily="32" charset="0"/>
              </a:rPr>
              <a:t>cinq </a:t>
            </a:r>
            <a:r>
              <a:rPr lang="fr-FR" sz="2000" dirty="0">
                <a:solidFill>
                  <a:srgbClr val="000000"/>
                </a:solidFill>
                <a:latin typeface="Trebuchet MS" pitchFamily="32" charset="0"/>
              </a:rPr>
              <a:t>pour l’histoire et cinq pour la géographie</a:t>
            </a:r>
          </a:p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r-FR" sz="2000" dirty="0" smtClean="0">
                <a:solidFill>
                  <a:srgbClr val="000000"/>
                </a:solidFill>
                <a:latin typeface="Trebuchet MS" pitchFamily="32" charset="0"/>
              </a:rPr>
              <a:t> proposées </a:t>
            </a:r>
            <a:r>
              <a:rPr lang="fr-FR" sz="2000" dirty="0">
                <a:solidFill>
                  <a:srgbClr val="000000"/>
                </a:solidFill>
                <a:latin typeface="Trebuchet MS" pitchFamily="32" charset="0"/>
              </a:rPr>
              <a:t>par chaque </a:t>
            </a:r>
            <a:r>
              <a:rPr lang="fr-FR" sz="2000" b="1" dirty="0">
                <a:solidFill>
                  <a:srgbClr val="000000"/>
                </a:solidFill>
                <a:latin typeface="Trebuchet MS" pitchFamily="32" charset="0"/>
              </a:rPr>
              <a:t>établissement</a:t>
            </a:r>
            <a:r>
              <a:rPr lang="fr-FR" sz="2000" dirty="0">
                <a:solidFill>
                  <a:srgbClr val="000000"/>
                </a:solidFill>
                <a:latin typeface="Trebuchet MS" pitchFamily="32" charset="0"/>
              </a:rPr>
              <a:t> à partir des listes inscrites au programme du MEN français. </a:t>
            </a:r>
          </a:p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r-FR" sz="2000" dirty="0">
                <a:solidFill>
                  <a:srgbClr val="000000"/>
                </a:solidFill>
                <a:latin typeface="Trebuchet MS" pitchFamily="32" charset="0"/>
              </a:rPr>
              <a:t>- Sont approuvées par l’inspecteur de Cambridge</a:t>
            </a:r>
          </a:p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r-FR" sz="2000" dirty="0">
                <a:solidFill>
                  <a:srgbClr val="000000"/>
                </a:solidFill>
                <a:latin typeface="Trebuchet MS" pitchFamily="32" charset="0"/>
              </a:rPr>
              <a:t>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351520" y="260669"/>
            <a:ext cx="6334560" cy="4565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50420" rIns="81639" bIns="40820"/>
          <a:lstStyle/>
          <a:p>
            <a:pPr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</a:tabLst>
            </a:pPr>
            <a:r>
              <a:rPr lang="fr-FR" sz="2500" b="1" dirty="0">
                <a:solidFill>
                  <a:srgbClr val="DC2300"/>
                </a:solidFill>
                <a:latin typeface="Trebuchet MS" pitchFamily="32" charset="0"/>
              </a:rPr>
              <a:t>EN QUOI CONSISTE L'ÉPREUVE ORALE?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8" y="139295"/>
            <a:ext cx="796599" cy="87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047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 l="8647" t="4706" r="5370" b="21948"/>
          <a:stretch>
            <a:fillRect/>
          </a:stretch>
        </p:blipFill>
        <p:spPr bwMode="auto">
          <a:xfrm>
            <a:off x="4180320" y="783443"/>
            <a:ext cx="4636800" cy="5682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481121" y="260669"/>
            <a:ext cx="6661440" cy="4565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50420" rIns="81639" bIns="40820"/>
          <a:lstStyle/>
          <a:p>
            <a:pPr algn="just">
              <a:lnSpc>
                <a:spcPct val="97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</a:tabLst>
            </a:pPr>
            <a:r>
              <a:rPr lang="fr-FR" sz="2500" b="1" dirty="0">
                <a:solidFill>
                  <a:srgbClr val="DC2300"/>
                </a:solidFill>
                <a:latin typeface="Trebuchet MS" pitchFamily="32" charset="0"/>
              </a:rPr>
              <a:t>COMMENT EST NOTÉE L'EPREUVE ORALE?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8" y="139295"/>
            <a:ext cx="796599" cy="87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7201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375</Words>
  <Application>Microsoft Office PowerPoint</Application>
  <PresentationFormat>Affichage à l'écran (4:3)</PresentationFormat>
  <Paragraphs>65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ArialMT</vt:lpstr>
      <vt:lpstr>Calibri</vt:lpstr>
      <vt:lpstr>Tahoma</vt:lpstr>
      <vt:lpstr>Trebuchet MS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karine Ancellin</dc:creator>
  <cp:lastModifiedBy>melissa vassilakis</cp:lastModifiedBy>
  <cp:revision>4</cp:revision>
  <dcterms:created xsi:type="dcterms:W3CDTF">2017-06-26T19:33:09Z</dcterms:created>
  <dcterms:modified xsi:type="dcterms:W3CDTF">2018-03-26T13:18:07Z</dcterms:modified>
</cp:coreProperties>
</file>